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10"/>
  </p:notesMasterIdLst>
  <p:sldIdLst>
    <p:sldId id="342" r:id="rId2"/>
    <p:sldId id="351" r:id="rId3"/>
    <p:sldId id="352" r:id="rId4"/>
    <p:sldId id="348" r:id="rId5"/>
    <p:sldId id="353" r:id="rId6"/>
    <p:sldId id="345" r:id="rId7"/>
    <p:sldId id="354" r:id="rId8"/>
    <p:sldId id="35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58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30-Apr-23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xmlns="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xmlns="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xmlns="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xmlns="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xmlns="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xmlns="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xmlns="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xmlns="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xmlns="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xmlns="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xmlns="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xmlns="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xmlns="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xmlns="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xmlns="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xmlns="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xmlns="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xmlns="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xmlns="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xmlns="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xmlns="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xmlns="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xmlns="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xmlns="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xmlns="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xmlns="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xmlns="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xmlns="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xmlns="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xmlns="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xmlns="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xmlns="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xmlns="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xmlns="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xmlns="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xmlns="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xmlns="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xmlns="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xmlns="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xmlns="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xmlns="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xmlns="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xmlns="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xmlns="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xmlns="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xmlns="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xmlns="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xmlns="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xmlns="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xmlns="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xmlns="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xmlns="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xmlns="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xmlns="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xmlns="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xmlns="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xmlns="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xmlns="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xmlns="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xmlns="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spc="300" dirty="0" smtClean="0"/>
              <a:t>League of Legends Match Prediction</a:t>
            </a:r>
            <a:endParaRPr lang="en-US" sz="4800" spc="300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833353"/>
            <a:ext cx="12191997" cy="923025"/>
          </a:xfrm>
        </p:spPr>
        <p:txBody>
          <a:bodyPr/>
          <a:lstStyle/>
          <a:p>
            <a:r>
              <a:rPr lang="en-US" sz="4400" spc="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Team-3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0" y="5693434"/>
            <a:ext cx="12192000" cy="1162555"/>
          </a:xfrm>
        </p:spPr>
        <p:txBody>
          <a:bodyPr/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CSE3202: Artificial Intelligence and Machine Learning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3" grpId="0" build="p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 Members:</a:t>
            </a:r>
            <a:endParaRPr lang="en-US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815717"/>
            <a:ext cx="7514527" cy="2463649"/>
          </a:xfrm>
        </p:spPr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203014004			Souvik Ahmed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203014015			Muhesena Nasiha Syeda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203014022			Fardeen Ameen Pranto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xmlns="" id="{51D17EAA-BAAD-6B17-CF45-131271883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xmlns="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38197" y="2220319"/>
            <a:ext cx="10515601" cy="92902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study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focuses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predicting the outcome of a League of Legends ranked game by looking at the first 10 minutes.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xmlns="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What is League of Legends?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xmlns="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Purpose of research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xmlns="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xmlns="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xmlns="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39015C22-9EE1-266B-0D3F-CC2AC08DE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2935063" y="1556725"/>
            <a:ext cx="643034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8" grpId="0" build="p"/>
      <p:bldP spid="30" grpId="0" build="p"/>
      <p:bldP spid="3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30621"/>
            <a:ext cx="10515601" cy="1325563"/>
          </a:xfrm>
        </p:spPr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League of Legends?</a:t>
            </a:r>
            <a:endParaRPr lang="en-US" dirty="0">
              <a:solidFill>
                <a:schemeClr val="accent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8D99B8E1-044C-B1DF-0949-80D67925F55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35369" y="2087591"/>
            <a:ext cx="10515602" cy="3976779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League of Legends is a MOBA (Multiplayer Online Battle Arena) where 2 teams (blue and red) fight to take down the enemy Nexus and win the game. 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3 lanes, a jungle, and 5 roles.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is obtained from </a:t>
            </a:r>
            <a:r>
              <a:rPr lang="en-US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Kaggle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which is retrieved from Riot’s official API.</a:t>
            </a:r>
          </a:p>
          <a:p>
            <a:pPr>
              <a:lnSpc>
                <a:spcPct val="100000"/>
              </a:lnSpc>
            </a:pP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dataset contains the first 10 minutes of approximately 10k ranked games from a high ELO (Diamond to Master).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39015C22-9EE1-266B-0D3F-CC2AC08DE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35370" y="1524546"/>
            <a:ext cx="10515601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3062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League of Legends</a:t>
            </a:r>
            <a:r>
              <a:rPr lang="en-US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(continued)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39015C22-9EE1-266B-0D3F-CC2AC08DE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49351" y="1602185"/>
            <a:ext cx="1051560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xmlns="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49351" y="1935872"/>
            <a:ext cx="6500355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currently 9 ranks that exists in this game: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Bronze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Silver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Gold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Platinum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Diamond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Grandmaster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Challenger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8212347" y="2469076"/>
            <a:ext cx="3152604" cy="3764326"/>
            <a:chOff x="8212347" y="2469076"/>
            <a:chExt cx="3152604" cy="3764326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12347" y="2469076"/>
              <a:ext cx="3152604" cy="3152604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8212347" y="5710182"/>
              <a:ext cx="31526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Fig: Simplified representation of the game’s map</a:t>
              </a:r>
              <a:endParaRPr lang="en-US" sz="1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640649" y="3977955"/>
            <a:ext cx="2252684" cy="511340"/>
            <a:chOff x="3468785" y="6056921"/>
            <a:chExt cx="2252684" cy="511340"/>
          </a:xfrm>
        </p:grpSpPr>
        <p:sp>
          <p:nvSpPr>
            <p:cNvPr id="4" name="Left Arrow 3"/>
            <p:cNvSpPr/>
            <p:nvPr/>
          </p:nvSpPr>
          <p:spPr>
            <a:xfrm>
              <a:off x="3468785" y="6318095"/>
              <a:ext cx="2218202" cy="250166"/>
            </a:xfrm>
            <a:prstGeom prst="leftArrow">
              <a:avLst/>
            </a:prstGeom>
            <a:solidFill>
              <a:schemeClr val="tx2">
                <a:lumMod val="60000"/>
                <a:lumOff val="40000"/>
              </a:schemeClr>
            </a:solidFill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587551" y="6056921"/>
              <a:ext cx="21339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The rank we worked on</a:t>
              </a:r>
              <a:endPara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23010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293298"/>
            <a:ext cx="10515600" cy="1173106"/>
          </a:xfrm>
        </p:spPr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Purpose of research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39015C22-9EE1-266B-0D3F-CC2AC08DE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49351" y="1360652"/>
            <a:ext cx="1051560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xmlns="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49351" y="1782157"/>
            <a:ext cx="1051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Figure out whether a machine learning model is capable of predicting the winner of a competitive, high-skill match of League of Legends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Figuring out how relevant the game statistics are for a single match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Finding the relationship of certain statistics of a game with winning the game providing evidence of the significance of these aspects in competitive play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Proves the belief of many analysts and League coaches as to what aspects of the game are important for winning when it comes to tournaments 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518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4D57C4-CC71-1F01-828C-BC1B6309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xmlns="" id="{DE54752B-AA4A-2858-E49D-001BBB4BE89E}"/>
              </a:ext>
            </a:extLst>
          </p:cNvPr>
          <p:cNvGraphicFramePr>
            <a:graphicFrameLocks noGrp="1"/>
          </p:cNvGraphicFramePr>
          <p:nvPr>
            <p:ph sz="quarter" idx="29"/>
            <p:extLst>
              <p:ext uri="{D42A27DB-BD31-4B8C-83A1-F6EECF244321}">
                <p14:modId xmlns:p14="http://schemas.microsoft.com/office/powerpoint/2010/main" val="1256706357"/>
              </p:ext>
            </p:extLst>
          </p:nvPr>
        </p:nvGraphicFramePr>
        <p:xfrm>
          <a:off x="1142650" y="2127259"/>
          <a:ext cx="5413426" cy="33231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7094">
                  <a:extLst>
                    <a:ext uri="{9D8B030D-6E8A-4147-A177-3AD203B41FA5}">
                      <a16:colId xmlns:a16="http://schemas.microsoft.com/office/drawing/2014/main" xmlns="" val="1886700380"/>
                    </a:ext>
                  </a:extLst>
                </a:gridCol>
                <a:gridCol w="1164566">
                  <a:extLst>
                    <a:ext uri="{9D8B030D-6E8A-4147-A177-3AD203B41FA5}">
                      <a16:colId xmlns:a16="http://schemas.microsoft.com/office/drawing/2014/main" xmlns="" val="132993793"/>
                    </a:ext>
                  </a:extLst>
                </a:gridCol>
                <a:gridCol w="1621766">
                  <a:extLst>
                    <a:ext uri="{9D8B030D-6E8A-4147-A177-3AD203B41FA5}">
                      <a16:colId xmlns:a16="http://schemas.microsoft.com/office/drawing/2014/main" xmlns="" val="2408715191"/>
                    </a:ext>
                  </a:extLst>
                </a:gridCol>
              </a:tblGrid>
              <a:tr h="552765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Model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Split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32076292"/>
                  </a:ext>
                </a:extLst>
              </a:tr>
              <a:tr h="34996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Logistic Regression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70/30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72.165992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39874031"/>
                  </a:ext>
                </a:extLst>
              </a:tr>
              <a:tr h="34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80/20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73.279352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34996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Gaussian Naïve Bayes</a:t>
                      </a:r>
                      <a:endParaRPr lang="en-ZA" sz="1600" b="1" i="0" u="none" strike="noStrike" noProof="1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70/30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72.098516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98480482"/>
                  </a:ext>
                </a:extLst>
              </a:tr>
              <a:tr h="34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80/20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71.710526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349964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XGBoost</a:t>
                      </a:r>
                      <a:endParaRPr lang="en-ZA" sz="1600" b="1" u="none" strike="noStrike" noProof="1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70/30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70.681511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06178466"/>
                  </a:ext>
                </a:extLst>
              </a:tr>
              <a:tr h="34996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80/20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70.546559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174982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ZA" sz="1600" b="1" u="none" strike="noStrike" noProof="1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Random forest</a:t>
                      </a:r>
                      <a:endParaRPr lang="en-ZA" sz="1600" b="1" u="none" strike="noStrike" noProof="1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70/30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72.233468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  <a:tr h="1749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80/20</a:t>
                      </a:r>
                      <a:endParaRPr lang="en-US" sz="1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72.216599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2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xmlns="" id="{DCB56F7D-10E5-4575-22F0-CC7A883D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xmlns="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/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CSE3202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39015C22-9EE1-266B-0D3F-CC2AC08DED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/>
        </p:nvCxnSpPr>
        <p:spPr>
          <a:xfrm>
            <a:off x="849351" y="1360652"/>
            <a:ext cx="1051560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909" y="1690688"/>
            <a:ext cx="3706123" cy="420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040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941609"/>
            <a:ext cx="12191997" cy="1027444"/>
          </a:xfrm>
        </p:spPr>
        <p:txBody>
          <a:bodyPr/>
          <a:lstStyle/>
          <a:p>
            <a:r>
              <a:rPr lang="en-US" sz="6600" spc="3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  <a:endParaRPr lang="en-US" sz="6600" spc="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81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TM11936837</Template>
  <TotalTime>0</TotalTime>
  <Words>307</Words>
  <Application>Microsoft Office PowerPoint</Application>
  <PresentationFormat>Widescreen</PresentationFormat>
  <Paragraphs>77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Nova</vt:lpstr>
      <vt:lpstr>Biome</vt:lpstr>
      <vt:lpstr>Biome Light</vt:lpstr>
      <vt:lpstr>Calibri</vt:lpstr>
      <vt:lpstr>Segoe UI</vt:lpstr>
      <vt:lpstr>Times New Roman</vt:lpstr>
      <vt:lpstr>Office Theme</vt:lpstr>
      <vt:lpstr>League of Legends Match Prediction</vt:lpstr>
      <vt:lpstr>Team Members:</vt:lpstr>
      <vt:lpstr>Overview</vt:lpstr>
      <vt:lpstr>What is League of Legends?</vt:lpstr>
      <vt:lpstr>What is League of Legends? (continued)</vt:lpstr>
      <vt:lpstr>Purpose of research</vt:lpstr>
      <vt:lpstr>Results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2022-07-13T15:59:43Z</dcterms:created>
  <dcterms:modified xsi:type="dcterms:W3CDTF">2023-04-30T14:00:08Z</dcterms:modified>
</cp:coreProperties>
</file>

<file path=docProps/thumbnail.jpeg>
</file>